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6" r:id="rId4"/>
    <p:sldId id="327" r:id="rId5"/>
    <p:sldId id="304" r:id="rId6"/>
    <p:sldId id="312" r:id="rId7"/>
    <p:sldId id="316" r:id="rId8"/>
    <p:sldId id="314" r:id="rId9"/>
    <p:sldId id="321" r:id="rId10"/>
    <p:sldId id="317" r:id="rId11"/>
    <p:sldId id="319" r:id="rId12"/>
    <p:sldId id="320" r:id="rId13"/>
    <p:sldId id="315" r:id="rId14"/>
    <p:sldId id="322" r:id="rId15"/>
    <p:sldId id="323" r:id="rId16"/>
    <p:sldId id="325" r:id="rId17"/>
    <p:sldId id="326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66"/>
    <a:srgbClr val="0066FF"/>
    <a:srgbClr val="F68D3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38" autoAdjust="0"/>
    <p:restoredTop sz="92164" autoAdjust="0"/>
  </p:normalViewPr>
  <p:slideViewPr>
    <p:cSldViewPr>
      <p:cViewPr varScale="1">
        <p:scale>
          <a:sx n="64" d="100"/>
          <a:sy n="64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upcommons.upc.edu/pfc/bitstream/2099.1/3260/8/50939-8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2.jpe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504" y="2130425"/>
            <a:ext cx="9036496" cy="1470025"/>
          </a:xfrm>
        </p:spPr>
        <p:txBody>
          <a:bodyPr>
            <a:normAutofit/>
          </a:bodyPr>
          <a:lstStyle/>
          <a:p>
            <a:r>
              <a:rPr lang="es-MX" dirty="0" smtClean="0"/>
              <a:t>NOTACIÓN INDICAL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 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    M. en C. Arturo Cruz Avilés</a:t>
            </a: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           Dr. Martín Ortiz Domínguez</a:t>
            </a: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     Julio – 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340768"/>
            <a:ext cx="8237359" cy="393954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símbolo de permutación está definido por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5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9" name="Rectangle 32"/>
          <p:cNvSpPr>
            <a:spLocks noChangeArrowheads="1"/>
          </p:cNvSpPr>
          <p:nvPr/>
        </p:nvSpPr>
        <p:spPr bwMode="auto">
          <a:xfrm>
            <a:off x="3443205" y="14573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2" name="3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7279"/>
          </a:xfr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Símbolo de permutación</a:t>
            </a:r>
            <a:endParaRPr lang="es-MX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2368297"/>
            <a:ext cx="542925" cy="1066800"/>
          </a:xfrm>
          <a:prstGeom prst="rect">
            <a:avLst/>
          </a:prstGeom>
          <a:noFill/>
        </p:spPr>
      </p:pic>
      <p:sp>
        <p:nvSpPr>
          <p:cNvPr id="14" name="7 CuadroTexto"/>
          <p:cNvSpPr txBox="1"/>
          <p:nvPr/>
        </p:nvSpPr>
        <p:spPr>
          <a:xfrm>
            <a:off x="395536" y="2656329"/>
            <a:ext cx="9361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500" i="1" dirty="0" smtClean="0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ijk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</a:t>
            </a:r>
            <a:endParaRPr lang="es-MX" sz="25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8 CuadroTexto"/>
          <p:cNvSpPr txBox="1"/>
          <p:nvPr/>
        </p:nvSpPr>
        <p:spPr>
          <a:xfrm>
            <a:off x="1619672" y="2285291"/>
            <a:ext cx="727280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300" dirty="0" smtClean="0">
                <a:latin typeface="Arial" pitchFamily="34" charset="0"/>
                <a:cs typeface="Arial" pitchFamily="34" charset="0"/>
              </a:rPr>
              <a:t>Si los valores de </a:t>
            </a:r>
            <a:r>
              <a:rPr lang="es-MX" sz="2300" i="1" dirty="0" err="1" smtClean="0">
                <a:latin typeface="Arial" pitchFamily="34" charset="0"/>
                <a:cs typeface="Arial" pitchFamily="34" charset="0"/>
              </a:rPr>
              <a:t>ijk</a:t>
            </a:r>
            <a:r>
              <a:rPr lang="es-MX" sz="2300" dirty="0" smtClean="0">
                <a:latin typeface="Arial" pitchFamily="34" charset="0"/>
                <a:cs typeface="Arial" pitchFamily="34" charset="0"/>
              </a:rPr>
              <a:t> aparecen en la secuencia 12312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9 CuadroTexto"/>
          <p:cNvSpPr txBox="1"/>
          <p:nvPr/>
        </p:nvSpPr>
        <p:spPr>
          <a:xfrm>
            <a:off x="1691680" y="2670305"/>
            <a:ext cx="727280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300" dirty="0" smtClean="0">
                <a:latin typeface="Arial" pitchFamily="34" charset="0"/>
                <a:cs typeface="Arial" pitchFamily="34" charset="0"/>
              </a:rPr>
              <a:t>Si los valores de </a:t>
            </a:r>
            <a:r>
              <a:rPr lang="es-MX" sz="2300" i="1" dirty="0" err="1" smtClean="0">
                <a:latin typeface="Arial" pitchFamily="34" charset="0"/>
                <a:cs typeface="Arial" pitchFamily="34" charset="0"/>
              </a:rPr>
              <a:t>ijk</a:t>
            </a:r>
            <a:r>
              <a:rPr lang="es-MX" sz="2300" dirty="0" smtClean="0">
                <a:latin typeface="Arial" pitchFamily="34" charset="0"/>
                <a:cs typeface="Arial" pitchFamily="34" charset="0"/>
              </a:rPr>
              <a:t> aparecen en la secuencia 32132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0 CuadroTexto"/>
          <p:cNvSpPr txBox="1"/>
          <p:nvPr/>
        </p:nvSpPr>
        <p:spPr>
          <a:xfrm>
            <a:off x="1619672" y="3060829"/>
            <a:ext cx="72728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300" dirty="0" smtClean="0">
                <a:latin typeface="Arial" pitchFamily="34" charset="0"/>
                <a:cs typeface="Arial" pitchFamily="34" charset="0"/>
              </a:rPr>
              <a:t>Si los valores de </a:t>
            </a:r>
            <a:r>
              <a:rPr lang="es-MX" sz="2300" i="1" dirty="0" err="1" smtClean="0">
                <a:latin typeface="Arial" pitchFamily="34" charset="0"/>
                <a:cs typeface="Arial" pitchFamily="34" charset="0"/>
              </a:rPr>
              <a:t>ijk</a:t>
            </a:r>
            <a:r>
              <a:rPr lang="es-MX" sz="2300" dirty="0" smtClean="0">
                <a:latin typeface="Arial" pitchFamily="34" charset="0"/>
                <a:cs typeface="Arial" pitchFamily="34" charset="0"/>
              </a:rPr>
              <a:t> aparecen en la secuencia en cualquier otra secuencia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12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412776"/>
            <a:ext cx="8237359" cy="330859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sz="2500" dirty="0">
                <a:latin typeface="Arial" pitchFamily="34" charset="0"/>
                <a:cs typeface="Arial" pitchFamily="34" charset="0"/>
              </a:rPr>
              <a:t>Por definición, el intercambio de cualquiera dos subíndices en ɛ causa un cambio de signo tal que: </a:t>
            </a:r>
          </a:p>
          <a:p>
            <a:pPr algn="just"/>
            <a:endParaRPr lang="es-MX" sz="25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s-MX" sz="2500" dirty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s-MX" sz="25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s-MX" sz="2800" dirty="0">
                <a:latin typeface="Arial" pitchFamily="34" charset="0"/>
                <a:cs typeface="Arial" pitchFamily="34" charset="0"/>
              </a:rPr>
              <a:t>Para subíndices repetidos se tiene  que:</a:t>
            </a:r>
          </a:p>
          <a:p>
            <a:pPr algn="just"/>
            <a:endParaRPr lang="es-MX" sz="2800" b="1" i="1" dirty="0">
              <a:solidFill>
                <a:schemeClr val="tx1"/>
              </a:solidFill>
              <a:latin typeface="Cambria Math"/>
            </a:endParaRPr>
          </a:p>
          <a:p>
            <a:pPr algn="just"/>
            <a:endParaRPr lang="es-MX" sz="2800" b="1" i="1" dirty="0" smtClean="0">
              <a:solidFill>
                <a:schemeClr val="tx1"/>
              </a:solidFill>
              <a:latin typeface="Cambria Math"/>
            </a:endParaRPr>
          </a:p>
        </p:txBody>
      </p:sp>
      <p:sp>
        <p:nvSpPr>
          <p:cNvPr id="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5 Rectángulo"/>
          <p:cNvSpPr/>
          <p:nvPr/>
        </p:nvSpPr>
        <p:spPr>
          <a:xfrm>
            <a:off x="2915816" y="2591906"/>
            <a:ext cx="316835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500" i="1" dirty="0" smtClean="0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ijk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=-Ɛ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kji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=Ɛ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kij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=-Ɛ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ikj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500" dirty="0"/>
          </a:p>
        </p:txBody>
      </p:sp>
      <p:sp>
        <p:nvSpPr>
          <p:cNvPr id="8" name="3 Rectángulo"/>
          <p:cNvSpPr/>
          <p:nvPr/>
        </p:nvSpPr>
        <p:spPr>
          <a:xfrm>
            <a:off x="2915816" y="4005064"/>
            <a:ext cx="316835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500" i="1" dirty="0" smtClean="0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111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=Ɛ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222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=Ɛ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333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500" dirty="0"/>
          </a:p>
        </p:txBody>
      </p:sp>
    </p:spTree>
    <p:extLst>
      <p:ext uri="{BB962C8B-B14F-4D97-AF65-F5344CB8AC3E}">
        <p14:creationId xmlns:p14="http://schemas.microsoft.com/office/powerpoint/2010/main" val="31082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323528" y="1340768"/>
            <a:ext cx="8568952" cy="41857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sz="2500" dirty="0">
                <a:latin typeface="Arial" pitchFamily="34" charset="0"/>
                <a:cs typeface="Arial" pitchFamily="34" charset="0"/>
              </a:rPr>
              <a:t>Para el símbolo de permutación </a:t>
            </a:r>
            <a:r>
              <a:rPr lang="es-MX" sz="2500" i="1" dirty="0" err="1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err="1">
                <a:latin typeface="Arial" pitchFamily="34" charset="0"/>
                <a:cs typeface="Arial" pitchFamily="34" charset="0"/>
              </a:rPr>
              <a:t>ijk</a:t>
            </a:r>
            <a:r>
              <a:rPr lang="es-MX" sz="25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probar mediante un desarrollo directo que </a:t>
            </a:r>
            <a:r>
              <a:rPr lang="es-MX" sz="2500" i="1" dirty="0" err="1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err="1">
                <a:latin typeface="Arial" pitchFamily="34" charset="0"/>
                <a:cs typeface="Arial" pitchFamily="34" charset="0"/>
              </a:rPr>
              <a:t>ijk</a:t>
            </a:r>
            <a:r>
              <a:rPr lang="es-MX" sz="25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i="1" dirty="0" err="1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err="1">
                <a:latin typeface="Arial" pitchFamily="34" charset="0"/>
                <a:cs typeface="Arial" pitchFamily="34" charset="0"/>
              </a:rPr>
              <a:t>kij</a:t>
            </a:r>
            <a:r>
              <a:rPr lang="es-MX" sz="25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=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6</a:t>
            </a:r>
          </a:p>
          <a:p>
            <a:pPr algn="just"/>
            <a:r>
              <a:rPr lang="es-MX" sz="25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Solución</a:t>
            </a:r>
            <a:endParaRPr lang="es-MX" sz="25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200" i="1" dirty="0">
                <a:latin typeface="Arial" pitchFamily="34" charset="0"/>
                <a:cs typeface="Arial" pitchFamily="34" charset="0"/>
              </a:rPr>
              <a:t>Primero se suma en i</a:t>
            </a:r>
          </a:p>
          <a:p>
            <a:pPr algn="ctr"/>
            <a:r>
              <a:rPr lang="es-MX" sz="2200" i="1" dirty="0" err="1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 err="1">
                <a:latin typeface="Arial" pitchFamily="34" charset="0"/>
                <a:cs typeface="Arial" pitchFamily="34" charset="0"/>
              </a:rPr>
              <a:t>ijk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i="1" dirty="0" err="1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 err="1">
                <a:latin typeface="Arial" pitchFamily="34" charset="0"/>
                <a:cs typeface="Arial" pitchFamily="34" charset="0"/>
              </a:rPr>
              <a:t>kij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=Ɛ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1jk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k1j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2jk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k2j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3jk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k3j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s-MX" sz="1200" dirty="0">
              <a:latin typeface="Arial" pitchFamily="34" charset="0"/>
              <a:cs typeface="Arial" pitchFamily="34" charset="0"/>
            </a:endParaRPr>
          </a:p>
          <a:p>
            <a:r>
              <a:rPr lang="es-MX" sz="2200" dirty="0">
                <a:latin typeface="Arial" pitchFamily="34" charset="0"/>
                <a:cs typeface="Arial" pitchFamily="34" charset="0"/>
              </a:rPr>
              <a:t>A continuación se suma en 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j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. Los términos no nulos son</a:t>
            </a:r>
          </a:p>
          <a:p>
            <a:pPr algn="ctr"/>
            <a:r>
              <a:rPr lang="es-MX" sz="2200" i="1" dirty="0" err="1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 err="1">
                <a:latin typeface="Arial" pitchFamily="34" charset="0"/>
                <a:cs typeface="Arial" pitchFamily="34" charset="0"/>
              </a:rPr>
              <a:t>ijk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i="1" dirty="0" err="1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 err="1">
                <a:latin typeface="Arial" pitchFamily="34" charset="0"/>
                <a:cs typeface="Arial" pitchFamily="34" charset="0"/>
              </a:rPr>
              <a:t>kij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=Ɛ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12k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k12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13k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k13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21k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k21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+ 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23k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k23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31k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k31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32k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k32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es-MX" sz="1200" i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200" dirty="0">
                <a:latin typeface="Arial" pitchFamily="34" charset="0"/>
                <a:cs typeface="Arial" pitchFamily="34" charset="0"/>
              </a:rPr>
              <a:t>Sumando en 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k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, los términos no nulos son</a:t>
            </a:r>
          </a:p>
          <a:p>
            <a:pPr algn="ctr"/>
            <a:r>
              <a:rPr lang="es-MX" sz="2200" i="1" dirty="0">
                <a:latin typeface="Arial" pitchFamily="34" charset="0"/>
                <a:cs typeface="Arial" pitchFamily="34" charset="0"/>
              </a:rPr>
              <a:t>=Ɛ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123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312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132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213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213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321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+ 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231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123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 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312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231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+ 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321</a:t>
            </a:r>
            <a:r>
              <a:rPr lang="es-MX" sz="2200" i="1" dirty="0">
                <a:latin typeface="Arial" pitchFamily="34" charset="0"/>
                <a:cs typeface="Arial" pitchFamily="34" charset="0"/>
              </a:rPr>
              <a:t>Ɛ</a:t>
            </a:r>
            <a:r>
              <a:rPr lang="es-MX" sz="2200" i="1" baseline="-25000" dirty="0">
                <a:latin typeface="Arial" pitchFamily="34" charset="0"/>
                <a:cs typeface="Arial" pitchFamily="34" charset="0"/>
              </a:rPr>
              <a:t>132</a:t>
            </a:r>
          </a:p>
          <a:p>
            <a:pPr algn="ctr"/>
            <a:endParaRPr lang="es-MX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500" dirty="0">
                <a:latin typeface="Arial" pitchFamily="34" charset="0"/>
                <a:cs typeface="Arial" pitchFamily="34" charset="0"/>
              </a:rPr>
              <a:t>= (1)(1)+ (-1)(-1)+ (-1)(-1)+ (1)(1)+ (1)(1)+ (-1)(-1)=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6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3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7279"/>
          </a:xfr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Ejemplo</a:t>
            </a:r>
            <a:endParaRPr lang="es-MX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559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548680"/>
            <a:ext cx="8064896" cy="47859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2500" dirty="0">
                <a:latin typeface="Arial" pitchFamily="34" charset="0"/>
                <a:cs typeface="Arial" pitchFamily="34" charset="0"/>
              </a:rPr>
              <a:t>-Usar la notación </a:t>
            </a:r>
            <a:r>
              <a:rPr lang="es-MX" sz="2500" dirty="0" err="1">
                <a:latin typeface="Arial" pitchFamily="34" charset="0"/>
                <a:cs typeface="Arial" pitchFamily="34" charset="0"/>
              </a:rPr>
              <a:t>indicial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 para probar la siguiente identidad vectorial</a:t>
            </a:r>
          </a:p>
          <a:p>
            <a:pPr algn="ctr"/>
            <a:r>
              <a:rPr lang="es-MX" sz="2500" b="1" dirty="0" err="1">
                <a:latin typeface="Arial" pitchFamily="34" charset="0"/>
                <a:cs typeface="Arial" pitchFamily="34" charset="0"/>
              </a:rPr>
              <a:t>a</a:t>
            </a:r>
            <a:r>
              <a:rPr lang="es-MX" sz="2500" dirty="0" err="1">
                <a:latin typeface="Arial" pitchFamily="34" charset="0"/>
                <a:cs typeface="Arial" pitchFamily="34" charset="0"/>
              </a:rPr>
              <a:t>X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(</a:t>
            </a:r>
            <a:r>
              <a:rPr lang="es-MX" sz="2500" b="1" dirty="0" err="1">
                <a:latin typeface="Arial" pitchFamily="34" charset="0"/>
                <a:cs typeface="Arial" pitchFamily="34" charset="0"/>
              </a:rPr>
              <a:t>b</a:t>
            </a:r>
            <a:r>
              <a:rPr lang="es-MX" sz="2500" dirty="0" err="1">
                <a:latin typeface="Arial" pitchFamily="34" charset="0"/>
                <a:cs typeface="Arial" pitchFamily="34" charset="0"/>
              </a:rPr>
              <a:t>X</a:t>
            </a:r>
            <a:r>
              <a:rPr lang="es-MX" sz="2500" b="1" dirty="0" err="1">
                <a:latin typeface="Arial" pitchFamily="34" charset="0"/>
                <a:cs typeface="Arial" pitchFamily="34" charset="0"/>
              </a:rPr>
              <a:t>c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)=(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a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*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c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)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-(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a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*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)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c</a:t>
            </a:r>
          </a:p>
          <a:p>
            <a:pPr algn="ctr"/>
            <a:endParaRPr lang="es-MX" sz="2500" dirty="0">
              <a:latin typeface="Arial" pitchFamily="34" charset="0"/>
              <a:cs typeface="Arial" pitchFamily="34" charset="0"/>
            </a:endParaRPr>
          </a:p>
          <a:p>
            <a:r>
              <a:rPr lang="es-MX" sz="2500" dirty="0">
                <a:latin typeface="Arial" pitchFamily="34" charset="0"/>
                <a:cs typeface="Arial" pitchFamily="34" charset="0"/>
              </a:rPr>
              <a:t>Sea 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v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= 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b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X 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c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 entonces </a:t>
            </a:r>
            <a:r>
              <a:rPr lang="es-MX" sz="2500" i="1" dirty="0">
                <a:latin typeface="Arial" pitchFamily="34" charset="0"/>
                <a:cs typeface="Arial" pitchFamily="34" charset="0"/>
              </a:rPr>
              <a:t>v</a:t>
            </a:r>
            <a:r>
              <a:rPr lang="es-MX" sz="2500" i="1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=</a:t>
            </a:r>
            <a:r>
              <a:rPr lang="es-MX" sz="2500" i="1" dirty="0" err="1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err="1">
                <a:latin typeface="Arial" pitchFamily="34" charset="0"/>
                <a:cs typeface="Arial" pitchFamily="34" charset="0"/>
              </a:rPr>
              <a:t>ijk</a:t>
            </a:r>
            <a:r>
              <a:rPr lang="es-MX" sz="25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i="1" dirty="0" err="1">
                <a:latin typeface="Arial" pitchFamily="34" charset="0"/>
                <a:cs typeface="Arial" pitchFamily="34" charset="0"/>
              </a:rPr>
              <a:t>b</a:t>
            </a:r>
            <a:r>
              <a:rPr lang="es-MX" sz="2500" i="1" baseline="-25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s-MX" sz="25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i="1" dirty="0" err="1">
                <a:latin typeface="Arial" pitchFamily="34" charset="0"/>
                <a:cs typeface="Arial" pitchFamily="34" charset="0"/>
              </a:rPr>
              <a:t>c</a:t>
            </a:r>
            <a:r>
              <a:rPr lang="es-MX" sz="2500" i="1" baseline="-250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s-MX" sz="2500" i="1" dirty="0">
                <a:latin typeface="Arial" pitchFamily="34" charset="0"/>
                <a:cs typeface="Arial" pitchFamily="34" charset="0"/>
              </a:rPr>
              <a:t>;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y si 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a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x 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v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= 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w, 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entonces</a:t>
            </a:r>
            <a:endParaRPr lang="es-MX" sz="4000" dirty="0">
              <a:solidFill>
                <a:schemeClr val="tx1"/>
              </a:solidFill>
            </a:endParaRPr>
          </a:p>
          <a:p>
            <a:endParaRPr lang="es-MX" sz="4000" dirty="0">
              <a:solidFill>
                <a:schemeClr val="tx1"/>
              </a:solidFill>
            </a:endParaRPr>
          </a:p>
          <a:p>
            <a:endParaRPr lang="es-MX" sz="4000" dirty="0">
              <a:solidFill>
                <a:schemeClr val="tx1"/>
              </a:solidFill>
            </a:endParaRPr>
          </a:p>
          <a:p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500" dirty="0" smtClean="0">
                <a:latin typeface="Arial" pitchFamily="34" charset="0"/>
                <a:cs typeface="Arial" pitchFamily="34" charset="0"/>
              </a:rPr>
              <a:t>Trasladando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esta expresión a la notación simbólica, </a:t>
            </a:r>
          </a:p>
          <a:p>
            <a:r>
              <a:rPr lang="es-MX" sz="2500" b="1" dirty="0">
                <a:latin typeface="Arial" pitchFamily="34" charset="0"/>
                <a:cs typeface="Arial" pitchFamily="34" charset="0"/>
              </a:rPr>
              <a:t>W= </a:t>
            </a:r>
            <a:r>
              <a:rPr lang="es-MX" sz="2500" b="1" dirty="0" err="1">
                <a:latin typeface="Arial" pitchFamily="34" charset="0"/>
                <a:cs typeface="Arial" pitchFamily="34" charset="0"/>
              </a:rPr>
              <a:t>a</a:t>
            </a:r>
            <a:r>
              <a:rPr lang="es-MX" sz="2500" dirty="0" err="1">
                <a:latin typeface="Arial" pitchFamily="34" charset="0"/>
                <a:cs typeface="Arial" pitchFamily="34" charset="0"/>
              </a:rPr>
              <a:t>X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(</a:t>
            </a:r>
            <a:r>
              <a:rPr lang="es-MX" sz="2500" b="1" dirty="0" err="1">
                <a:latin typeface="Arial" pitchFamily="34" charset="0"/>
                <a:cs typeface="Arial" pitchFamily="34" charset="0"/>
              </a:rPr>
              <a:t>b</a:t>
            </a:r>
            <a:r>
              <a:rPr lang="es-MX" sz="2500" dirty="0" err="1">
                <a:latin typeface="Arial" pitchFamily="34" charset="0"/>
                <a:cs typeface="Arial" pitchFamily="34" charset="0"/>
              </a:rPr>
              <a:t>X</a:t>
            </a:r>
            <a:r>
              <a:rPr lang="es-MX" sz="2500" b="1" dirty="0" err="1">
                <a:latin typeface="Arial" pitchFamily="34" charset="0"/>
                <a:cs typeface="Arial" pitchFamily="34" charset="0"/>
              </a:rPr>
              <a:t>c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)=(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a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*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c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)</a:t>
            </a:r>
            <a:r>
              <a:rPr lang="es-MX" sz="2500" b="1" dirty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-(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c</a:t>
            </a:r>
            <a:endParaRPr lang="es-MX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0" y="31120"/>
            <a:ext cx="26161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s-MX" altLang="es-MX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3 CuadroTexto"/>
          <p:cNvSpPr txBox="1"/>
          <p:nvPr/>
        </p:nvSpPr>
        <p:spPr>
          <a:xfrm>
            <a:off x="2411760" y="2805896"/>
            <a:ext cx="50405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qi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ijk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k</a:t>
            </a:r>
            <a:endParaRPr lang="es-MX" sz="2500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=(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pj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k</a:t>
            </a:r>
            <a:endParaRPr lang="es-MX" sz="2500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   =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-a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</a:t>
            </a:r>
            <a:endParaRPr lang="es-MX" sz="2500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   =(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li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-(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ir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03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39097" y="1340768"/>
            <a:ext cx="8237359" cy="38779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sz="2800" dirty="0">
                <a:latin typeface="Arial" pitchFamily="34" charset="0"/>
                <a:cs typeface="Arial" pitchFamily="34" charset="0"/>
              </a:rPr>
              <a:t>Calcular y comprobar las expresiones siguientes en las que interviene la delta de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Kronecker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 para índices de orden tres</a:t>
            </a:r>
          </a:p>
          <a:p>
            <a:pPr algn="just"/>
            <a:endParaRPr lang="es-MX" sz="2700" dirty="0" smtClean="0">
              <a:solidFill>
                <a:schemeClr val="tx1"/>
              </a:solidFill>
              <a:latin typeface="Cambria Math"/>
            </a:endParaRPr>
          </a:p>
          <a:p>
            <a:pPr algn="just"/>
            <a:endParaRPr lang="es-MX" sz="2700" dirty="0">
              <a:solidFill>
                <a:schemeClr val="tx1"/>
              </a:solidFill>
              <a:latin typeface="Cambria Math"/>
            </a:endParaRPr>
          </a:p>
          <a:p>
            <a:pPr algn="just"/>
            <a:endParaRPr lang="es-MX" sz="2700" dirty="0" smtClean="0">
              <a:solidFill>
                <a:schemeClr val="tx1"/>
              </a:solidFill>
              <a:latin typeface="Cambria Math"/>
            </a:endParaRPr>
          </a:p>
          <a:p>
            <a:pPr algn="just"/>
            <a:endParaRPr lang="es-MX" sz="2700" dirty="0">
              <a:solidFill>
                <a:schemeClr val="tx1"/>
              </a:solidFill>
              <a:latin typeface="Cambria Math"/>
            </a:endParaRPr>
          </a:p>
          <a:p>
            <a:pPr algn="just"/>
            <a:endParaRPr lang="es-MX" sz="2700" dirty="0" smtClean="0">
              <a:solidFill>
                <a:schemeClr val="tx1"/>
              </a:solidFill>
              <a:latin typeface="Cambria Math"/>
            </a:endParaRPr>
          </a:p>
          <a:p>
            <a:pPr algn="just"/>
            <a:endParaRPr lang="es-MX" sz="2700" dirty="0" smtClean="0">
              <a:solidFill>
                <a:schemeClr val="tx1"/>
              </a:solidFill>
              <a:latin typeface="Cambria Math"/>
            </a:endParaRPr>
          </a:p>
        </p:txBody>
      </p:sp>
      <p:sp>
        <p:nvSpPr>
          <p:cNvPr id="9" name="Rectangle 56"/>
          <p:cNvSpPr>
            <a:spLocks noChangeArrowheads="1"/>
          </p:cNvSpPr>
          <p:nvPr/>
        </p:nvSpPr>
        <p:spPr bwMode="auto">
          <a:xfrm>
            <a:off x="-108520" y="9148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1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3" name="Rectangle 6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5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7" name="5 CuadroTexto"/>
          <p:cNvSpPr txBox="1"/>
          <p:nvPr/>
        </p:nvSpPr>
        <p:spPr>
          <a:xfrm>
            <a:off x="2123728" y="2812767"/>
            <a:ext cx="4680520" cy="2272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es-MX" sz="2500" baseline="-25000" dirty="0" smtClean="0">
                <a:latin typeface="Arial" pitchFamily="34" charset="0"/>
                <a:cs typeface="Arial" pitchFamily="34" charset="0"/>
              </a:rPr>
              <a:t>22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es-MX" sz="2500" baseline="-25000" dirty="0" smtClean="0">
                <a:latin typeface="Arial" pitchFamily="34" charset="0"/>
                <a:cs typeface="Arial" pitchFamily="34" charset="0"/>
              </a:rPr>
              <a:t>33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=3</a:t>
            </a:r>
          </a:p>
          <a:p>
            <a:pPr marL="457200" indent="-457200">
              <a:buAutoNum type="alphaLcParenR"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err="1" smtClean="0">
                <a:latin typeface="Arial" pitchFamily="34" charset="0"/>
                <a:cs typeface="Arial" pitchFamily="34" charset="0"/>
              </a:rPr>
              <a:t>ij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err="1" smtClean="0">
                <a:latin typeface="Arial" pitchFamily="34" charset="0"/>
                <a:cs typeface="Arial" pitchFamily="34" charset="0"/>
              </a:rPr>
              <a:t>jk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es-MX" sz="2500" baseline="-25000" dirty="0" smtClean="0">
                <a:latin typeface="Arial" pitchFamily="34" charset="0"/>
                <a:cs typeface="Arial" pitchFamily="34" charset="0"/>
              </a:rPr>
              <a:t>i1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smtClean="0">
                <a:latin typeface="Arial" pitchFamily="34" charset="0"/>
                <a:cs typeface="Arial" pitchFamily="34" charset="0"/>
              </a:rPr>
              <a:t>1k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smtClean="0">
                <a:latin typeface="Arial" pitchFamily="34" charset="0"/>
                <a:cs typeface="Arial" pitchFamily="34" charset="0"/>
              </a:rPr>
              <a:t>i2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smtClean="0">
                <a:latin typeface="Arial" pitchFamily="34" charset="0"/>
                <a:cs typeface="Arial" pitchFamily="34" charset="0"/>
              </a:rPr>
              <a:t>2k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smtClean="0">
                <a:latin typeface="Arial" pitchFamily="34" charset="0"/>
                <a:cs typeface="Arial" pitchFamily="34" charset="0"/>
              </a:rPr>
              <a:t>i3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smtClean="0">
                <a:latin typeface="Arial" pitchFamily="34" charset="0"/>
                <a:cs typeface="Arial" pitchFamily="34" charset="0"/>
              </a:rPr>
              <a:t>3k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err="1" smtClean="0">
                <a:latin typeface="Arial" pitchFamily="34" charset="0"/>
                <a:cs typeface="Arial" pitchFamily="34" charset="0"/>
              </a:rPr>
              <a:t>ik</a:t>
            </a:r>
            <a:endParaRPr lang="es-MX" sz="2500" baseline="-25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endParaRPr lang="es-MX" sz="2500" baseline="-25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pqs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ɛ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pqs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=-2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err="1" smtClean="0">
                <a:latin typeface="Arial" pitchFamily="34" charset="0"/>
                <a:cs typeface="Arial" pitchFamily="34" charset="0"/>
              </a:rPr>
              <a:t>pr</a:t>
            </a:r>
            <a:endParaRPr lang="es-MX" sz="2500" baseline="-25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arenR"/>
            </a:pP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3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7279"/>
          </a:xfr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Ejercicios</a:t>
            </a:r>
            <a:endParaRPr lang="es-MX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44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7279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Conclusión</a:t>
            </a:r>
            <a:endParaRPr lang="es-MX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1484784"/>
            <a:ext cx="8237359" cy="353943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2800" dirty="0" smtClean="0"/>
              <a:t>Considerando </a:t>
            </a:r>
            <a:r>
              <a:rPr lang="es-MX" sz="2800" dirty="0"/>
              <a:t>que la mecánica del continuo permite describir el comportamiento de los cuerpos, donde éstos se relacionan con el espacio tridimensional, es entonces que la sumatoria se realiza de 1 a 3 y que la notación índice permite simplificar la presentación de los </a:t>
            </a:r>
            <a:r>
              <a:rPr lang="es-MX" sz="2800" dirty="0" smtClean="0"/>
              <a:t>términos. </a:t>
            </a:r>
            <a:r>
              <a:rPr lang="es-MX" sz="2800" dirty="0"/>
              <a:t>En general </a:t>
            </a:r>
            <a:r>
              <a:rPr lang="es-MX" sz="2800" i="1" dirty="0"/>
              <a:t>no se emplean como índices </a:t>
            </a:r>
            <a:r>
              <a:rPr lang="es-MX" sz="2800" dirty="0"/>
              <a:t>las últimas letras del alfabeto</a:t>
            </a:r>
            <a:endParaRPr lang="es-MX" sz="2800" dirty="0" smtClean="0"/>
          </a:p>
          <a:p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97187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23528" y="1168291"/>
            <a:ext cx="8496944" cy="186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Introduction To The Mechanics Of A Continuous Medium, Lawrence E. Malvern, Prentice-hall, Inc.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Theory and Problems of Continuum Mechanics, George E.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Mase</a:t>
            </a:r>
            <a:r>
              <a:rPr lang="en-US" sz="1600" dirty="0"/>
              <a:t>,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McGraw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Hill</a:t>
            </a:r>
          </a:p>
          <a:p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  <a:hlinkClick r:id="rId3"/>
              </a:rPr>
              <a:t>https://upcommons.upc.edu/pfc/bitstream/2099.1/3260/8/50939-8.pdf</a:t>
            </a:r>
            <a:r>
              <a:rPr lang="es-ES" sz="1600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s-MX" sz="1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2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 smtClean="0"/>
              <a:t>Notación </a:t>
            </a:r>
            <a:r>
              <a:rPr lang="es-MX" dirty="0" err="1" smtClean="0"/>
              <a:t>Indical</a:t>
            </a:r>
            <a:endParaRPr lang="es-MX" dirty="0"/>
          </a:p>
        </p:txBody>
      </p:sp>
      <p:sp>
        <p:nvSpPr>
          <p:cNvPr id="16" name="2 Marcador de contenido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dirty="0"/>
              <a:t>Las leyes de la mecánica del continuo deben ser formuladas de manera independiente a las coordenadas, de tal forma que el empleo de tensores permita el desarrollo de éstas. En un sistema escalar existe correspondencia de una cantidad (número) a un punto, esta situación se extiende a un espacio </a:t>
            </a:r>
            <a:r>
              <a:rPr lang="es-MX" i="1" dirty="0"/>
              <a:t>n </a:t>
            </a:r>
            <a:r>
              <a:rPr lang="es-MX" dirty="0"/>
              <a:t>dimensional. En el caso de emplear un sistema coordenado cartesiano, el uso de la notación índice permite una presentación simple y funcional, a la vez de </a:t>
            </a:r>
            <a:r>
              <a:rPr lang="es-MX" dirty="0" smtClean="0"/>
              <a:t>elegante</a:t>
            </a:r>
            <a:r>
              <a:rPr lang="es-MX" dirty="0"/>
              <a:t>.</a:t>
            </a:r>
          </a:p>
          <a:p>
            <a:pPr algn="just">
              <a:buNone/>
            </a:pPr>
            <a:endParaRPr lang="es-MX" dirty="0" smtClean="0"/>
          </a:p>
          <a:p>
            <a:pPr algn="just">
              <a:buNone/>
            </a:pPr>
            <a:r>
              <a:rPr lang="es-MX" b="1" dirty="0"/>
              <a:t>Palabras clave:</a:t>
            </a:r>
            <a:r>
              <a:rPr lang="es-MX" dirty="0"/>
              <a:t> </a:t>
            </a:r>
            <a:r>
              <a:rPr lang="es-MX" dirty="0" smtClean="0"/>
              <a:t>Notación </a:t>
            </a:r>
            <a:r>
              <a:rPr lang="es-MX" dirty="0" err="1" smtClean="0"/>
              <a:t>indical</a:t>
            </a:r>
            <a:r>
              <a:rPr lang="es-MX" dirty="0" smtClean="0"/>
              <a:t>, isotropía, homogeneidad, delta de </a:t>
            </a:r>
            <a:r>
              <a:rPr lang="es-MX" dirty="0" err="1" smtClean="0"/>
              <a:t>Kroneckner</a:t>
            </a:r>
            <a:r>
              <a:rPr lang="es-MX" dirty="0" smtClean="0"/>
              <a:t>, permutación.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Abstract</a:t>
            </a:r>
          </a:p>
          <a:p>
            <a:pPr marL="0" indent="0" algn="ctr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dirty="0" smtClean="0">
                <a:cs typeface="Arial" pitchFamily="34" charset="0"/>
              </a:rPr>
              <a:t>The </a:t>
            </a:r>
            <a:r>
              <a:rPr lang="en-US" dirty="0">
                <a:cs typeface="Arial" pitchFamily="34" charset="0"/>
              </a:rPr>
              <a:t>laws of the mechanics of the continuous one must be formulated in an independent way to the coordinates, in such a way that the employment of tensile allows the development of these. In a system to climb there exists correspondence of a quantity (number) to a point, this situation spreads to a space n dimensional. In case of using a coordinated Cartesian system, the use of the notation index allows a simple and functional presentation, simultaneously of elegantly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dirty="0" smtClean="0">
                <a:cs typeface="Arial" pitchFamily="34" charset="0"/>
              </a:rPr>
              <a:t> 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Keywords: </a:t>
            </a:r>
            <a:r>
              <a:rPr lang="es-MX" dirty="0" err="1" smtClean="0"/>
              <a:t>Notation</a:t>
            </a:r>
            <a:r>
              <a:rPr lang="es-MX" dirty="0" smtClean="0"/>
              <a:t> </a:t>
            </a:r>
            <a:r>
              <a:rPr lang="es-MX" dirty="0" err="1"/>
              <a:t>indical</a:t>
            </a:r>
            <a:r>
              <a:rPr lang="es-MX" dirty="0"/>
              <a:t>, isotropía, </a:t>
            </a:r>
            <a:r>
              <a:rPr lang="es-MX" dirty="0" err="1"/>
              <a:t>homogeneity</a:t>
            </a:r>
            <a:r>
              <a:rPr lang="es-MX" dirty="0"/>
              <a:t>, </a:t>
            </a:r>
            <a:r>
              <a:rPr lang="es-MX" dirty="0" err="1"/>
              <a:t>Kroneckner's</a:t>
            </a:r>
            <a:r>
              <a:rPr lang="es-MX" dirty="0"/>
              <a:t> delta, </a:t>
            </a:r>
            <a:r>
              <a:rPr lang="es-MX" dirty="0" err="1" smtClean="0"/>
              <a:t>permutation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7465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67544" y="487505"/>
            <a:ext cx="8229600" cy="997279"/>
          </a:xfr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Introducción</a:t>
            </a:r>
            <a:endParaRPr lang="es-MX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16972" y="1569149"/>
            <a:ext cx="8136904" cy="3785652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2000" dirty="0" smtClean="0">
                <a:solidFill>
                  <a:schemeClr val="tx1"/>
                </a:solidFill>
                <a:latin typeface="Britannic Bold" panose="020B0903060703020204" pitchFamily="34" charset="0"/>
              </a:rPr>
              <a:t>Subíndices </a:t>
            </a:r>
            <a:r>
              <a:rPr lang="es-MX" sz="2000" dirty="0">
                <a:solidFill>
                  <a:schemeClr val="tx1"/>
                </a:solidFill>
                <a:latin typeface="Britannic Bold" panose="020B0903060703020204" pitchFamily="34" charset="0"/>
              </a:rPr>
              <a:t>y superíndices asociados a una letra núcleo (</a:t>
            </a:r>
            <a:r>
              <a:rPr lang="es-MX" sz="2000" dirty="0" err="1">
                <a:solidFill>
                  <a:schemeClr val="tx1"/>
                </a:solidFill>
                <a:latin typeface="Britannic Bold" panose="020B0903060703020204" pitchFamily="34" charset="0"/>
              </a:rPr>
              <a:t>kernel</a:t>
            </a:r>
            <a:r>
              <a:rPr lang="es-MX" sz="2000" dirty="0">
                <a:solidFill>
                  <a:schemeClr val="tx1"/>
                </a:solidFill>
                <a:latin typeface="Britannic Bold" panose="020B0903060703020204" pitchFamily="34" charset="0"/>
              </a:rPr>
              <a:t>). Usada en la derivación detallada de los componentes en un sistema de coordenadas dado. </a:t>
            </a:r>
            <a:endParaRPr lang="es-MX" sz="2000" dirty="0" smtClean="0">
              <a:solidFill>
                <a:schemeClr val="tx1"/>
              </a:solidFill>
              <a:latin typeface="Britannic Bold" panose="020B0903060703020204" pitchFamily="34" charset="0"/>
            </a:endParaRPr>
          </a:p>
          <a:p>
            <a:endParaRPr lang="es-MX" sz="2000" dirty="0">
              <a:solidFill>
                <a:schemeClr val="tx1"/>
              </a:solidFill>
              <a:latin typeface="Britannic Bold" panose="020B0903060703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smtClean="0">
                <a:solidFill>
                  <a:schemeClr val="tx1"/>
                </a:solidFill>
                <a:latin typeface="Britannic Bold" panose="020B0903060703020204" pitchFamily="34" charset="0"/>
              </a:rPr>
              <a:t>Forma </a:t>
            </a:r>
            <a:r>
              <a:rPr lang="es-MX" sz="2000" dirty="0" err="1">
                <a:solidFill>
                  <a:schemeClr val="tx1"/>
                </a:solidFill>
                <a:latin typeface="Britannic Bold" panose="020B0903060703020204" pitchFamily="34" charset="0"/>
              </a:rPr>
              <a:t>covariante</a:t>
            </a:r>
            <a:r>
              <a:rPr lang="es-MX" sz="2000" dirty="0">
                <a:solidFill>
                  <a:schemeClr val="tx1"/>
                </a:solidFill>
                <a:latin typeface="Britannic Bold" panose="020B0903060703020204" pitchFamily="34" charset="0"/>
              </a:rPr>
              <a:t>: </a:t>
            </a:r>
            <a:r>
              <a:rPr lang="es-MX" sz="2000" dirty="0" smtClean="0">
                <a:solidFill>
                  <a:schemeClr val="tx1"/>
                </a:solidFill>
                <a:latin typeface="Britannic Bold" panose="020B0903060703020204" pitchFamily="34" charset="0"/>
              </a:rPr>
              <a:t> </a:t>
            </a:r>
            <a:endParaRPr lang="es-MX" sz="2000" dirty="0">
              <a:solidFill>
                <a:schemeClr val="tx1"/>
              </a:solidFill>
              <a:latin typeface="Britannic Bold" panose="020B0903060703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smtClean="0">
                <a:solidFill>
                  <a:schemeClr val="tx1"/>
                </a:solidFill>
                <a:latin typeface="Britannic Bold" panose="020B0903060703020204" pitchFamily="34" charset="0"/>
              </a:rPr>
              <a:t>Forma </a:t>
            </a:r>
            <a:r>
              <a:rPr lang="es-MX" sz="2000" dirty="0" err="1">
                <a:solidFill>
                  <a:schemeClr val="tx1"/>
                </a:solidFill>
                <a:latin typeface="Britannic Bold" panose="020B0903060703020204" pitchFamily="34" charset="0"/>
              </a:rPr>
              <a:t>contravariante</a:t>
            </a:r>
            <a:r>
              <a:rPr lang="es-MX" sz="2000" dirty="0">
                <a:solidFill>
                  <a:schemeClr val="tx1"/>
                </a:solidFill>
                <a:latin typeface="Britannic Bold" panose="020B0903060703020204" pitchFamily="34" charset="0"/>
              </a:rPr>
              <a:t>: </a:t>
            </a:r>
          </a:p>
          <a:p>
            <a:endParaRPr lang="es-MX" sz="2000" dirty="0">
              <a:solidFill>
                <a:schemeClr val="tx1"/>
              </a:solidFill>
              <a:latin typeface="Britannic Bold" panose="020B0903060703020204" pitchFamily="34" charset="0"/>
            </a:endParaRPr>
          </a:p>
          <a:p>
            <a:r>
              <a:rPr lang="es-MX" sz="2000" dirty="0">
                <a:solidFill>
                  <a:schemeClr val="tx1"/>
                </a:solidFill>
                <a:latin typeface="Britannic Bold" panose="020B0903060703020204" pitchFamily="34" charset="0"/>
              </a:rPr>
              <a:t>Las formas </a:t>
            </a:r>
            <a:r>
              <a:rPr lang="es-MX" sz="2000" dirty="0" err="1">
                <a:solidFill>
                  <a:schemeClr val="tx1"/>
                </a:solidFill>
                <a:latin typeface="Britannic Bold" panose="020B0903060703020204" pitchFamily="34" charset="0"/>
              </a:rPr>
              <a:t>covariantes</a:t>
            </a:r>
            <a:r>
              <a:rPr lang="es-MX" sz="2000" dirty="0">
                <a:solidFill>
                  <a:schemeClr val="tx1"/>
                </a:solidFill>
                <a:latin typeface="Britannic Bold" panose="020B0903060703020204" pitchFamily="34" charset="0"/>
              </a:rPr>
              <a:t> y </a:t>
            </a:r>
            <a:r>
              <a:rPr lang="es-MX" sz="2000" dirty="0" err="1">
                <a:solidFill>
                  <a:schemeClr val="tx1"/>
                </a:solidFill>
                <a:latin typeface="Britannic Bold" panose="020B0903060703020204" pitchFamily="34" charset="0"/>
              </a:rPr>
              <a:t>contravariantes</a:t>
            </a:r>
            <a:r>
              <a:rPr lang="es-MX" sz="2000" dirty="0">
                <a:solidFill>
                  <a:schemeClr val="tx1"/>
                </a:solidFill>
                <a:latin typeface="Britannic Bold" panose="020B0903060703020204" pitchFamily="34" charset="0"/>
              </a:rPr>
              <a:t> aparecen en sistemas de coordenadas curvilíneos. En el caso de sistemas cartesianos, no existe diferencia entre las dos formas. </a:t>
            </a:r>
            <a:endParaRPr lang="es-MX" altLang="es-MX" sz="2000" dirty="0">
              <a:solidFill>
                <a:schemeClr val="tx1"/>
              </a:solidFill>
              <a:latin typeface="Britannic Bold" panose="020B0903060703020204" pitchFamily="34" charset="0"/>
            </a:endParaRPr>
          </a:p>
          <a:p>
            <a:pPr algn="just"/>
            <a:endParaRPr lang="es-MX" altLang="es-MX" sz="2000" b="1" i="1" dirty="0">
              <a:solidFill>
                <a:schemeClr val="tx1"/>
              </a:solidFill>
              <a:latin typeface="Britannic Bold" panose="020B0903060703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endParaRPr lang="es-MX" altLang="es-MX" sz="2000" b="1" i="1" dirty="0">
              <a:solidFill>
                <a:schemeClr val="tx1"/>
              </a:solidFill>
              <a:latin typeface="Britannic Bold" panose="020B0903060703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626877"/>
              </p:ext>
            </p:extLst>
          </p:nvPr>
        </p:nvGraphicFramePr>
        <p:xfrm>
          <a:off x="3047310" y="2754437"/>
          <a:ext cx="372562" cy="458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4" imgW="164880" imgH="203040" progId="Equation.DSMT4">
                  <p:embed/>
                </p:oleObj>
              </mc:Choice>
              <mc:Fallback>
                <p:oleObj name="Equation" r:id="rId4" imgW="164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7310" y="2754437"/>
                        <a:ext cx="372562" cy="4585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843811"/>
              </p:ext>
            </p:extLst>
          </p:nvPr>
        </p:nvGraphicFramePr>
        <p:xfrm>
          <a:off x="3551366" y="3042469"/>
          <a:ext cx="372562" cy="458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6" imgW="164880" imgH="203040" progId="Equation.DSMT4">
                  <p:embed/>
                </p:oleObj>
              </mc:Choice>
              <mc:Fallback>
                <p:oleObj name="Equation" r:id="rId6" imgW="164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51366" y="3042469"/>
                        <a:ext cx="372562" cy="4585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006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67544" y="487505"/>
            <a:ext cx="8229600" cy="997279"/>
          </a:xfr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Definición básica.</a:t>
            </a:r>
            <a:endParaRPr lang="es-MX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7 CuadroTexto"/>
          <p:cNvSpPr txBox="1"/>
          <p:nvPr/>
        </p:nvSpPr>
        <p:spPr>
          <a:xfrm>
            <a:off x="516972" y="1569149"/>
            <a:ext cx="8136904" cy="3339376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altLang="es-MX" sz="2000" dirty="0" smtClean="0">
                <a:solidFill>
                  <a:schemeClr val="tx1"/>
                </a:solidFill>
                <a:latin typeface="Britannic Bold" panose="020B0903060703020204" pitchFamily="34" charset="0"/>
              </a:rPr>
              <a:t> </a:t>
            </a:r>
            <a:r>
              <a:rPr lang="es-ES" sz="2800" dirty="0" smtClean="0">
                <a:solidFill>
                  <a:schemeClr val="tx1"/>
                </a:solidFill>
                <a:latin typeface="Britannic Bold" panose="020B09030607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 </a:t>
            </a:r>
            <a:r>
              <a:rPr lang="es-ES" sz="2800" dirty="0">
                <a:solidFill>
                  <a:schemeClr val="tx1"/>
                </a:solidFill>
                <a:latin typeface="Britannic Bold" panose="020B09030607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entiende por medio continuo a un conjunto infinito de partículas cuyo estudio supone la ausencia de espacios vacíos y se suponen continuas y de derivada continua a todas las funciones que se consideran el la teoría.</a:t>
            </a:r>
          </a:p>
          <a:p>
            <a:pPr algn="just"/>
            <a:endParaRPr lang="es-MX" altLang="es-MX" sz="2100" dirty="0">
              <a:solidFill>
                <a:schemeClr val="tx1"/>
              </a:solidFill>
              <a:latin typeface="Britannic Bold" panose="020B0903060703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MX" altLang="es-MX" sz="25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s-MX" altLang="es-MX" sz="2500" dirty="0"/>
          </a:p>
        </p:txBody>
      </p:sp>
    </p:spTree>
    <p:extLst>
      <p:ext uri="{BB962C8B-B14F-4D97-AF65-F5344CB8AC3E}">
        <p14:creationId xmlns:p14="http://schemas.microsoft.com/office/powerpoint/2010/main" val="1496030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CuadroTexto"/>
          <p:cNvSpPr txBox="1"/>
          <p:nvPr/>
        </p:nvSpPr>
        <p:spPr>
          <a:xfrm>
            <a:off x="516972" y="836712"/>
            <a:ext cx="8136904" cy="4401205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Existen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tres conceptos independientes en el análisis de la mecánica del medio continuo: </a:t>
            </a:r>
          </a:p>
          <a:p>
            <a:pPr algn="just"/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Continuidad: Un material es continuo si se llena completamente en el espacio que ocupa no dejando poros o espacios vacíos y si además si propiedades pueden ser descritas por funciones continuas. </a:t>
            </a:r>
          </a:p>
          <a:p>
            <a:pPr algn="just"/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Homogeneidad: Un material es homogéneo si tiene propiedades idénticas en todos sus puntos. </a:t>
            </a:r>
          </a:p>
          <a:p>
            <a:pPr algn="just"/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Isotropía: Un material es isótropo con respecto a ciertas propiedades si éstas son las mismas en todas direcciones. </a:t>
            </a:r>
          </a:p>
          <a:p>
            <a:endParaRPr lang="es-MX" altLang="es-MX" sz="2000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89348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1593081"/>
            <a:ext cx="8381375" cy="378565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notación </a:t>
            </a:r>
            <a:r>
              <a:rPr lang="es-ES" sz="2400" dirty="0" err="1">
                <a:latin typeface="Arial" pitchFamily="34" charset="0"/>
                <a:cs typeface="Arial" pitchFamily="34" charset="0"/>
              </a:rPr>
              <a:t>indicial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 o de Einstein consiste en que todo índice repetido en un mismo monomio de una expresión algebraica supone la sumatoria con respecto a ese índice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Ejemplo:</a:t>
            </a:r>
          </a:p>
          <a:p>
            <a:pPr algn="just"/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b="1" i="1" dirty="0">
              <a:solidFill>
                <a:schemeClr val="tx1"/>
              </a:solidFill>
              <a:latin typeface="Cambria Math"/>
            </a:endParaRPr>
          </a:p>
          <a:p>
            <a:pPr algn="just"/>
            <a:endParaRPr lang="es-MX" sz="2400" b="1" i="1" dirty="0" smtClean="0">
              <a:solidFill>
                <a:schemeClr val="tx1"/>
              </a:solidFill>
              <a:latin typeface="Cambria Math"/>
            </a:endParaRP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1404664" y="282245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67544" y="487505"/>
            <a:ext cx="8229600" cy="997279"/>
          </a:xfr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Notación</a:t>
            </a:r>
            <a:endParaRPr lang="es-MX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33"/>
          <p:cNvSpPr>
            <a:spLocks noChangeArrowheads="1"/>
          </p:cNvSpPr>
          <p:nvPr/>
        </p:nvSpPr>
        <p:spPr bwMode="auto">
          <a:xfrm>
            <a:off x="971600" y="368732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479377"/>
              </p:ext>
            </p:extLst>
          </p:nvPr>
        </p:nvGraphicFramePr>
        <p:xfrm>
          <a:off x="1619673" y="3560942"/>
          <a:ext cx="4908659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4" imgW="2400120" imgH="228600" progId="Equation.DSMT4">
                  <p:embed/>
                </p:oleObj>
              </mc:Choice>
              <mc:Fallback>
                <p:oleObj name="Equation" r:id="rId4" imgW="2400120" imgH="228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3" y="3560942"/>
                        <a:ext cx="4908659" cy="46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216164"/>
              </p:ext>
            </p:extLst>
          </p:nvPr>
        </p:nvGraphicFramePr>
        <p:xfrm>
          <a:off x="3306760" y="4219574"/>
          <a:ext cx="2169556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6" imgW="1193760" imgH="253800" progId="Equation.DSMT4">
                  <p:embed/>
                </p:oleObj>
              </mc:Choice>
              <mc:Fallback>
                <p:oleObj name="Equation" r:id="rId6" imgW="1193760" imgH="2538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760" y="4219574"/>
                        <a:ext cx="2169556" cy="46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graphicFrame>
        <p:nvGraphicFramePr>
          <p:cNvPr id="12" name="Obje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027374"/>
              </p:ext>
            </p:extLst>
          </p:nvPr>
        </p:nvGraphicFramePr>
        <p:xfrm>
          <a:off x="2974447" y="4862512"/>
          <a:ext cx="2677673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8" imgW="1434960" imgH="253800" progId="Equation.DSMT4">
                  <p:embed/>
                </p:oleObj>
              </mc:Choice>
              <mc:Fallback>
                <p:oleObj name="Equation" r:id="rId8" imgW="1434960" imgH="2538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447" y="4862512"/>
                        <a:ext cx="2677673" cy="46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634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515489" y="1571308"/>
            <a:ext cx="8136904" cy="3785652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Sean vectores de base </a:t>
            </a:r>
            <a:r>
              <a:rPr lang="es-MX" sz="2400" b="1" dirty="0" err="1">
                <a:latin typeface="Arial" pitchFamily="34" charset="0"/>
                <a:cs typeface="Arial" pitchFamily="34" charset="0"/>
              </a:rPr>
              <a:t>ê</a:t>
            </a:r>
            <a:r>
              <a:rPr lang="es-MX" sz="2400" i="1" baseline="-25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s-MX" sz="2400" i="1" dirty="0">
                <a:latin typeface="Arial" pitchFamily="34" charset="0"/>
                <a:cs typeface="Arial" pitchFamily="34" charset="0"/>
              </a:rPr>
              <a:t> (i=1,2,3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400" dirty="0"/>
          </a:p>
          <a:p>
            <a:endParaRPr lang="es-MX" sz="2400" b="1" dirty="0"/>
          </a:p>
          <a:p>
            <a:endParaRPr lang="es-MX" sz="2400" b="1" i="1" dirty="0" smtClean="0">
              <a:latin typeface="Arial" pitchFamily="34" charset="0"/>
              <a:cs typeface="Arial" pitchFamily="34" charset="0"/>
            </a:endParaRPr>
          </a:p>
          <a:p>
            <a:endParaRPr lang="es-MX" sz="2400" b="1" i="1" dirty="0">
              <a:latin typeface="Arial" pitchFamily="34" charset="0"/>
              <a:cs typeface="Arial" pitchFamily="34" charset="0"/>
            </a:endParaRPr>
          </a:p>
          <a:p>
            <a:endParaRPr lang="es-MX" sz="24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400" i="1" dirty="0" smtClean="0">
                <a:latin typeface="Arial" pitchFamily="34" charset="0"/>
                <a:cs typeface="Arial" pitchFamily="34" charset="0"/>
              </a:rPr>
              <a:t>  </a:t>
            </a:r>
            <a:endParaRPr lang="es-MX" sz="2400" dirty="0"/>
          </a:p>
          <a:p>
            <a:endParaRPr lang="es-MX" sz="2400" b="1" dirty="0" smtClean="0"/>
          </a:p>
          <a:p>
            <a:endParaRPr lang="es-MX" sz="2400" b="1" dirty="0"/>
          </a:p>
          <a:p>
            <a:endParaRPr lang="es-MX" sz="2400" b="1" dirty="0" smtClean="0"/>
          </a:p>
          <a:p>
            <a:endParaRPr lang="es-MX" sz="2400" b="1" dirty="0"/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9" name="3 Título"/>
          <p:cNvSpPr>
            <a:spLocks noGrp="1"/>
          </p:cNvSpPr>
          <p:nvPr>
            <p:ph type="title"/>
          </p:nvPr>
        </p:nvSpPr>
        <p:spPr>
          <a:xfrm>
            <a:off x="467544" y="487505"/>
            <a:ext cx="8229600" cy="997279"/>
          </a:xfr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Delta de </a:t>
            </a:r>
            <a:r>
              <a:rPr lang="es-MX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Kroneckner</a:t>
            </a:r>
            <a:endParaRPr lang="es-MX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5 Rectángulo"/>
          <p:cNvSpPr/>
          <p:nvPr/>
        </p:nvSpPr>
        <p:spPr>
          <a:xfrm>
            <a:off x="755576" y="2447890"/>
            <a:ext cx="16482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*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es-MX" sz="2800" i="1" dirty="0" smtClean="0">
                <a:latin typeface="Arial" pitchFamily="34" charset="0"/>
                <a:cs typeface="Arial" pitchFamily="34" charset="0"/>
              </a:rPr>
              <a:t> =    </a:t>
            </a:r>
            <a:endParaRPr lang="es-MX" sz="2500" dirty="0"/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2200334"/>
            <a:ext cx="432048" cy="955743"/>
          </a:xfrm>
          <a:prstGeom prst="rect">
            <a:avLst/>
          </a:prstGeom>
          <a:noFill/>
        </p:spPr>
      </p:pic>
      <p:sp>
        <p:nvSpPr>
          <p:cNvPr id="12" name="14 CuadroTexto"/>
          <p:cNvSpPr txBox="1"/>
          <p:nvPr/>
        </p:nvSpPr>
        <p:spPr>
          <a:xfrm>
            <a:off x="2267744" y="2159858"/>
            <a:ext cx="46085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500" dirty="0" smtClean="0">
                <a:latin typeface="Arial" pitchFamily="34" charset="0"/>
                <a:cs typeface="Arial" pitchFamily="34" charset="0"/>
              </a:rPr>
              <a:t>Si el valor de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 = al valor de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j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5 CuadroTexto"/>
          <p:cNvSpPr txBox="1"/>
          <p:nvPr/>
        </p:nvSpPr>
        <p:spPr>
          <a:xfrm>
            <a:off x="2267744" y="2675150"/>
            <a:ext cx="46085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500" dirty="0" smtClean="0">
                <a:latin typeface="Arial" pitchFamily="34" charset="0"/>
                <a:cs typeface="Arial" pitchFamily="34" charset="0"/>
              </a:rPr>
              <a:t>Si el valor de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 ≠ al valor de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j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6 CuadroTexto"/>
          <p:cNvSpPr txBox="1"/>
          <p:nvPr/>
        </p:nvSpPr>
        <p:spPr>
          <a:xfrm>
            <a:off x="827584" y="3239978"/>
            <a:ext cx="712879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500" dirty="0" smtClean="0">
                <a:latin typeface="Arial" pitchFamily="34" charset="0"/>
                <a:cs typeface="Arial" pitchFamily="34" charset="0"/>
              </a:rPr>
              <a:t>Introduciendo la delta de Kronecker definida por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7 CuadroTexto"/>
          <p:cNvSpPr txBox="1"/>
          <p:nvPr/>
        </p:nvSpPr>
        <p:spPr>
          <a:xfrm>
            <a:off x="1043608" y="3960058"/>
            <a:ext cx="64807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err="1" smtClean="0">
                <a:latin typeface="Arial" pitchFamily="34" charset="0"/>
                <a:cs typeface="Arial" pitchFamily="34" charset="0"/>
              </a:rPr>
              <a:t>ij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=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3771693"/>
            <a:ext cx="432048" cy="955743"/>
          </a:xfrm>
          <a:prstGeom prst="rect">
            <a:avLst/>
          </a:prstGeom>
          <a:noFill/>
        </p:spPr>
      </p:pic>
      <p:sp>
        <p:nvSpPr>
          <p:cNvPr id="17" name="19 CuadroTexto"/>
          <p:cNvSpPr txBox="1"/>
          <p:nvPr/>
        </p:nvSpPr>
        <p:spPr>
          <a:xfrm>
            <a:off x="2051720" y="3744034"/>
            <a:ext cx="46085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500" dirty="0" smtClean="0">
                <a:latin typeface="Arial" pitchFamily="34" charset="0"/>
                <a:cs typeface="Arial" pitchFamily="34" charset="0"/>
              </a:rPr>
              <a:t>Si el valor de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 = al valor de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j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20 CuadroTexto"/>
          <p:cNvSpPr txBox="1"/>
          <p:nvPr/>
        </p:nvSpPr>
        <p:spPr>
          <a:xfrm>
            <a:off x="2051720" y="4259326"/>
            <a:ext cx="46085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500" dirty="0" smtClean="0">
                <a:latin typeface="Arial" pitchFamily="34" charset="0"/>
                <a:cs typeface="Arial" pitchFamily="34" charset="0"/>
              </a:rPr>
              <a:t>Si el valor de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 ≠ al valor de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j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21 Rectángulo"/>
          <p:cNvSpPr/>
          <p:nvPr/>
        </p:nvSpPr>
        <p:spPr>
          <a:xfrm>
            <a:off x="2627784" y="4869160"/>
            <a:ext cx="310854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*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baseline="-25000" dirty="0" err="1" smtClean="0">
                <a:latin typeface="Arial" pitchFamily="34" charset="0"/>
                <a:cs typeface="Arial" pitchFamily="34" charset="0"/>
              </a:rPr>
              <a:t>ij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 (</a:t>
            </a:r>
            <a:r>
              <a:rPr lang="es-MX" sz="2500" i="1" dirty="0" err="1" smtClean="0">
                <a:latin typeface="Arial" pitchFamily="34" charset="0"/>
                <a:cs typeface="Arial" pitchFamily="34" charset="0"/>
              </a:rPr>
              <a:t>i,j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1,2,3)</a:t>
            </a:r>
            <a:endParaRPr lang="es-MX" sz="2500" dirty="0"/>
          </a:p>
        </p:txBody>
      </p:sp>
    </p:spTree>
    <p:extLst>
      <p:ext uri="{BB962C8B-B14F-4D97-AF65-F5344CB8AC3E}">
        <p14:creationId xmlns:p14="http://schemas.microsoft.com/office/powerpoint/2010/main" val="167510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539552" y="551577"/>
            <a:ext cx="8136904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De lo anterior se tiene que:</a:t>
            </a:r>
          </a:p>
          <a:p>
            <a:endParaRPr lang="es-MX" sz="2400" dirty="0" smtClean="0">
              <a:latin typeface="Calibri" pitchFamily="34" charset="0"/>
            </a:endParaRPr>
          </a:p>
          <a:p>
            <a:endParaRPr lang="es-MX" sz="2400" dirty="0">
              <a:latin typeface="Calibri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Por la convención de suma se tiene que:</a:t>
            </a:r>
          </a:p>
          <a:p>
            <a:endParaRPr lang="es-MX" sz="2400" dirty="0" smtClean="0">
              <a:latin typeface="Calibri" pitchFamily="34" charset="0"/>
            </a:endParaRPr>
          </a:p>
          <a:p>
            <a:endParaRPr lang="es-MX" sz="2400" dirty="0">
              <a:latin typeface="Calibri" pitchFamily="34" charset="0"/>
            </a:endParaRPr>
          </a:p>
          <a:p>
            <a:endParaRPr lang="es-MX" sz="2400" dirty="0" smtClean="0">
              <a:latin typeface="Calibri" pitchFamily="34" charset="0"/>
            </a:endParaRPr>
          </a:p>
          <a:p>
            <a:r>
              <a:rPr lang="es-ES" sz="2400" dirty="0">
                <a:latin typeface="Arial" pitchFamily="34" charset="0"/>
                <a:cs typeface="Arial" pitchFamily="34" charset="0"/>
              </a:rPr>
              <a:t>Además , usando la propiedad de sustitución de la delta de </a:t>
            </a:r>
            <a:r>
              <a:rPr lang="es-ES" sz="2400" dirty="0" err="1">
                <a:latin typeface="Arial" pitchFamily="34" charset="0"/>
                <a:cs typeface="Arial" pitchFamily="34" charset="0"/>
              </a:rPr>
              <a:t>Kronecker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 mediante la expansión de la expresión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s-MX" sz="24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es-MX" sz="2400" dirty="0">
              <a:latin typeface="Calibri" pitchFamily="34" charset="0"/>
            </a:endParaRPr>
          </a:p>
        </p:txBody>
      </p:sp>
      <p:sp>
        <p:nvSpPr>
          <p:cNvPr id="6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9" name="6 Rectángulo"/>
          <p:cNvSpPr/>
          <p:nvPr/>
        </p:nvSpPr>
        <p:spPr>
          <a:xfrm>
            <a:off x="652859" y="1052736"/>
            <a:ext cx="345799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ijk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irs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jr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ks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js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kr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500" dirty="0"/>
          </a:p>
        </p:txBody>
      </p:sp>
      <p:sp>
        <p:nvSpPr>
          <p:cNvPr id="11" name="8 Rectángulo"/>
          <p:cNvSpPr/>
          <p:nvPr/>
        </p:nvSpPr>
        <p:spPr>
          <a:xfrm>
            <a:off x="683568" y="2348880"/>
            <a:ext cx="495219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ii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jj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22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+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33 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=1+1+1=3</a:t>
            </a:r>
            <a:endParaRPr lang="es-MX" sz="2500" dirty="0"/>
          </a:p>
        </p:txBody>
      </p:sp>
      <p:sp>
        <p:nvSpPr>
          <p:cNvPr id="12" name="12 Rectángulo"/>
          <p:cNvSpPr/>
          <p:nvPr/>
        </p:nvSpPr>
        <p:spPr>
          <a:xfrm>
            <a:off x="653431" y="4077072"/>
            <a:ext cx="420660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i1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i2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i3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500" dirty="0"/>
          </a:p>
        </p:txBody>
      </p:sp>
    </p:spTree>
    <p:extLst>
      <p:ext uri="{BB962C8B-B14F-4D97-AF65-F5344CB8AC3E}">
        <p14:creationId xmlns:p14="http://schemas.microsoft.com/office/powerpoint/2010/main" val="74552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37359" cy="458587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itchFamily="34" charset="0"/>
                <a:cs typeface="Arial" pitchFamily="34" charset="0"/>
              </a:rPr>
              <a:t>Para un valor dado de </a:t>
            </a:r>
            <a:r>
              <a:rPr lang="es-MX" sz="2400" i="1" dirty="0">
                <a:latin typeface="Arial" pitchFamily="34" charset="0"/>
                <a:cs typeface="Arial" pitchFamily="34" charset="0"/>
              </a:rPr>
              <a:t>i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, solamente una de las deltas de </a:t>
            </a:r>
            <a:r>
              <a:rPr lang="es-MX" sz="2400" dirty="0" err="1">
                <a:latin typeface="Arial" pitchFamily="34" charset="0"/>
                <a:cs typeface="Arial" pitchFamily="34" charset="0"/>
              </a:rPr>
              <a:t>Kronecker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del lado derecho es diferente de cero y queda como:</a:t>
            </a:r>
          </a:p>
          <a:p>
            <a:pPr algn="just"/>
            <a:endParaRPr lang="es-MX" sz="2400" i="1" dirty="0" smtClean="0">
              <a:solidFill>
                <a:schemeClr val="tx1"/>
              </a:solidFill>
              <a:latin typeface="Cambria Math"/>
            </a:endParaRPr>
          </a:p>
          <a:p>
            <a:pPr algn="just"/>
            <a:endParaRPr lang="es-MX" sz="2400" i="1" dirty="0">
              <a:solidFill>
                <a:schemeClr val="tx1"/>
              </a:solidFill>
              <a:latin typeface="Cambria Math"/>
            </a:endParaRPr>
          </a:p>
          <a:p>
            <a:pPr algn="just"/>
            <a:endParaRPr lang="es-MX" sz="2400" i="1" dirty="0" smtClean="0">
              <a:solidFill>
                <a:schemeClr val="tx1"/>
              </a:solidFill>
              <a:latin typeface="Cambria Math"/>
            </a:endParaRPr>
          </a:p>
          <a:p>
            <a:pPr algn="just"/>
            <a:r>
              <a:rPr lang="es-MX" sz="2400" dirty="0">
                <a:latin typeface="Arial" pitchFamily="34" charset="0"/>
                <a:cs typeface="Arial" pitchFamily="34" charset="0"/>
              </a:rPr>
              <a:t>Y la delta de </a:t>
            </a:r>
            <a:r>
              <a:rPr lang="es-MX" sz="2400" dirty="0" err="1">
                <a:latin typeface="Arial" pitchFamily="34" charset="0"/>
                <a:cs typeface="Arial" pitchFamily="34" charset="0"/>
              </a:rPr>
              <a:t>Kronecker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en el lado derecho de la ecuación anterior causa que la suma del subíndice </a:t>
            </a:r>
            <a:r>
              <a:rPr lang="es-MX" sz="2400" i="1" dirty="0">
                <a:latin typeface="Arial" pitchFamily="34" charset="0"/>
                <a:cs typeface="Arial" pitchFamily="34" charset="0"/>
              </a:rPr>
              <a:t>j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en el vector ê sea reemplazado por </a:t>
            </a:r>
            <a:r>
              <a:rPr lang="es-MX" sz="2400" i="1" dirty="0">
                <a:latin typeface="Arial" pitchFamily="34" charset="0"/>
                <a:cs typeface="Arial" pitchFamily="34" charset="0"/>
              </a:rPr>
              <a:t>i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, reduciéndose la expresión solo al subíndice </a:t>
            </a:r>
            <a:r>
              <a:rPr lang="es-MX" sz="2400" i="1" dirty="0">
                <a:latin typeface="Arial" pitchFamily="34" charset="0"/>
                <a:cs typeface="Arial" pitchFamily="34" charset="0"/>
              </a:rPr>
              <a:t>i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MX" sz="2400" i="1" dirty="0">
              <a:solidFill>
                <a:schemeClr val="tx1"/>
              </a:solidFill>
              <a:latin typeface="Cambria Math"/>
            </a:endParaRPr>
          </a:p>
          <a:p>
            <a:pPr algn="just"/>
            <a:r>
              <a:rPr lang="es-MX" sz="2400" dirty="0" smtClean="0">
                <a:solidFill>
                  <a:schemeClr val="tx1"/>
                </a:solidFill>
              </a:rPr>
              <a:t>      </a:t>
            </a:r>
            <a:endParaRPr lang="es-MX" sz="2800" b="1" i="1" dirty="0" smtClean="0">
              <a:solidFill>
                <a:schemeClr val="tx1"/>
              </a:solidFill>
              <a:latin typeface="Cambria Math"/>
            </a:endParaRPr>
          </a:p>
        </p:txBody>
      </p:sp>
      <p:sp>
        <p:nvSpPr>
          <p:cNvPr id="2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0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2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4" name="4 Rectángulo"/>
          <p:cNvSpPr/>
          <p:nvPr/>
        </p:nvSpPr>
        <p:spPr>
          <a:xfrm>
            <a:off x="3419872" y="1844824"/>
            <a:ext cx="145745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5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ê</a:t>
            </a:r>
            <a:r>
              <a:rPr lang="es-MX" sz="2500" i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500" i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500" dirty="0"/>
          </a:p>
        </p:txBody>
      </p:sp>
    </p:spTree>
    <p:extLst>
      <p:ext uri="{BB962C8B-B14F-4D97-AF65-F5344CB8AC3E}">
        <p14:creationId xmlns:p14="http://schemas.microsoft.com/office/powerpoint/2010/main" val="13935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2748</TotalTime>
  <Words>964</Words>
  <Application>Microsoft Office PowerPoint</Application>
  <PresentationFormat>Presentación en pantalla (4:3)</PresentationFormat>
  <Paragraphs>146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Tema de Office</vt:lpstr>
      <vt:lpstr>1_Tema de Office</vt:lpstr>
      <vt:lpstr>Equation</vt:lpstr>
      <vt:lpstr>NOTACIÓN INDICAL</vt:lpstr>
      <vt:lpstr>Presentación de PowerPoint</vt:lpstr>
      <vt:lpstr>Introducción</vt:lpstr>
      <vt:lpstr>Definición básica.</vt:lpstr>
      <vt:lpstr>Presentación de PowerPoint</vt:lpstr>
      <vt:lpstr>Notación</vt:lpstr>
      <vt:lpstr>Delta de Kroneckner</vt:lpstr>
      <vt:lpstr>Presentación de PowerPoint</vt:lpstr>
      <vt:lpstr>Presentación de PowerPoint</vt:lpstr>
      <vt:lpstr>Símbolo de permutación</vt:lpstr>
      <vt:lpstr>Presentación de PowerPoint</vt:lpstr>
      <vt:lpstr>Ejemplo</vt:lpstr>
      <vt:lpstr>Presentación de PowerPoint</vt:lpstr>
      <vt:lpstr>Ejercicios</vt:lpstr>
      <vt:lpstr>Conclusión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263</cp:revision>
  <dcterms:created xsi:type="dcterms:W3CDTF">2012-12-04T21:22:09Z</dcterms:created>
  <dcterms:modified xsi:type="dcterms:W3CDTF">2016-10-10T19:41:12Z</dcterms:modified>
</cp:coreProperties>
</file>